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0" autoAdjust="0"/>
    <p:restoredTop sz="86356" autoAdjust="0"/>
  </p:normalViewPr>
  <p:slideViewPr>
    <p:cSldViewPr>
      <p:cViewPr varScale="1">
        <p:scale>
          <a:sx n="63" d="100"/>
          <a:sy n="63" d="100"/>
        </p:scale>
        <p:origin x="954" y="72"/>
      </p:cViewPr>
      <p:guideLst>
        <p:guide orient="horz" pos="2160"/>
        <p:guide pos="2880"/>
      </p:guideLst>
    </p:cSldViewPr>
  </p:slideViewPr>
  <p:outlineViewPr>
    <p:cViewPr>
      <p:scale>
        <a:sx n="33" d="100"/>
        <a:sy n="33" d="100"/>
      </p:scale>
      <p:origin x="48" y="43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0D251-7C61-4F32-BD14-9AC40533B4B4}" type="datetimeFigureOut">
              <a:rPr lang="en-US" smtClean="0"/>
              <a:t>5/23/2020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502D7C-650C-4D69-B9C5-9825E1D53C0E}" type="slidenum">
              <a:rPr lang="en-US" smtClean="0"/>
              <a:t>‹#›</a:t>
            </a:fld>
            <a:endParaRPr lang="en-US"/>
          </a:p>
        </p:txBody>
      </p:sp>
    </p:spTree>
    <p:extLst>
      <p:ext uri="{BB962C8B-B14F-4D97-AF65-F5344CB8AC3E}">
        <p14:creationId xmlns:p14="http://schemas.microsoft.com/office/powerpoint/2010/main" val="2018194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Magician archetype can</a:t>
            </a:r>
            <a:r>
              <a:rPr lang="en-US" baseline="0" dirty="0" smtClean="0"/>
              <a:t> be defined as the ability to change what is considered as normal and perceptions. Manipulate the reality sometimes seen as deceiving by those who do not believe in the archetype. When a character is able to perform magic they are considered as sacred and thinkers who make the impossible happen</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2</a:t>
            </a:fld>
            <a:endParaRPr lang="en-US"/>
          </a:p>
        </p:txBody>
      </p:sp>
    </p:spTree>
    <p:extLst>
      <p:ext uri="{BB962C8B-B14F-4D97-AF65-F5344CB8AC3E}">
        <p14:creationId xmlns:p14="http://schemas.microsoft.com/office/powerpoint/2010/main" val="2097837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Magicians</a:t>
            </a:r>
            <a:r>
              <a:rPr lang="en-US" baseline="0" dirty="0" smtClean="0"/>
              <a:t> have been narrated in stories of the bible where these abilities have saved people while in other times became a problem. God who is self existent gave these abilities to some chosen people to achieve a certain purpose. The magician therefore has been perceived to be as bridge of human beings between the reality and the visions and dreams.</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3</a:t>
            </a:fld>
            <a:endParaRPr lang="en-US"/>
          </a:p>
        </p:txBody>
      </p:sp>
    </p:spTree>
    <p:extLst>
      <p:ext uri="{BB962C8B-B14F-4D97-AF65-F5344CB8AC3E}">
        <p14:creationId xmlns:p14="http://schemas.microsoft.com/office/powerpoint/2010/main" val="2231865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Magicians and their abilities are very important to both</a:t>
            </a:r>
            <a:r>
              <a:rPr lang="en-US" baseline="0" dirty="0" smtClean="0"/>
              <a:t> the fantasy world and real world. Magic requires people to have faith in its fulfillment even if its not religious. Magician are regularly consulted by humans for direction and solving of mysteries in the real world, the magicians offers support and guides them in different fields. </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4</a:t>
            </a:fld>
            <a:endParaRPr lang="en-US"/>
          </a:p>
        </p:txBody>
      </p:sp>
    </p:spTree>
    <p:extLst>
      <p:ext uri="{BB962C8B-B14F-4D97-AF65-F5344CB8AC3E}">
        <p14:creationId xmlns:p14="http://schemas.microsoft.com/office/powerpoint/2010/main" val="1748798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archetype can be seen in one</a:t>
            </a:r>
            <a:r>
              <a:rPr lang="en-US" baseline="0" dirty="0" smtClean="0"/>
              <a:t> TV  shows, deception and how magic was used to solve different crimes after Cameron black collaborated with the police department in crime solving. His brother after being framed of murder, finally magic is used to prove that he was not guilty of the crime.</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5</a:t>
            </a:fld>
            <a:endParaRPr lang="en-US"/>
          </a:p>
        </p:txBody>
      </p:sp>
    </p:spTree>
    <p:extLst>
      <p:ext uri="{BB962C8B-B14F-4D97-AF65-F5344CB8AC3E}">
        <p14:creationId xmlns:p14="http://schemas.microsoft.com/office/powerpoint/2010/main" val="1943372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 myths about Egyptian gods, the ability to intervene</a:t>
            </a:r>
            <a:r>
              <a:rPr lang="en-US" baseline="0" dirty="0" smtClean="0"/>
              <a:t> in the life of their followers depends on magic. The magician are able to provide harvest and rain during planting seasons. The whole life of the Greeks and Egyptians is reliant on magic to an extent.</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6</a:t>
            </a:fld>
            <a:endParaRPr lang="en-US"/>
          </a:p>
        </p:txBody>
      </p:sp>
    </p:spTree>
    <p:extLst>
      <p:ext uri="{BB962C8B-B14F-4D97-AF65-F5344CB8AC3E}">
        <p14:creationId xmlns:p14="http://schemas.microsoft.com/office/powerpoint/2010/main" val="94796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life of human beings one needs intervention through</a:t>
            </a:r>
            <a:r>
              <a:rPr lang="en-US" baseline="0" dirty="0" smtClean="0"/>
              <a:t> magic and however how much you know its just literature you still want it to be real. Magic is seeked by human beings to get them out of situations that seems impossible to get out. As human beings therefore needs magic and would ask for the ability.</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7</a:t>
            </a:fld>
            <a:endParaRPr lang="en-US"/>
          </a:p>
        </p:txBody>
      </p:sp>
    </p:spTree>
    <p:extLst>
      <p:ext uri="{BB962C8B-B14F-4D97-AF65-F5344CB8AC3E}">
        <p14:creationId xmlns:p14="http://schemas.microsoft.com/office/powerpoint/2010/main" val="2586953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archetype of magic therefore can also apply</a:t>
            </a:r>
            <a:r>
              <a:rPr lang="en-US" baseline="0" dirty="0" smtClean="0"/>
              <a:t> in others and may be required for the archetype to be complete. In order for the superheroes to intervene in some series such as ‘the witcher’ needs to have magical powers. To save the day therefore a magician may be very applicable.</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8</a:t>
            </a:fld>
            <a:endParaRPr lang="en-US"/>
          </a:p>
        </p:txBody>
      </p:sp>
    </p:spTree>
    <p:extLst>
      <p:ext uri="{BB962C8B-B14F-4D97-AF65-F5344CB8AC3E}">
        <p14:creationId xmlns:p14="http://schemas.microsoft.com/office/powerpoint/2010/main" val="3376505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Application</a:t>
            </a:r>
            <a:r>
              <a:rPr lang="en-US" baseline="0" dirty="0" smtClean="0"/>
              <a:t> of magic in literature and films has facilitated human beings to reflect on their nature and desires. It enables one to see the limitations of an individual and they would do if their ability was not limited. Magic having been used to achieve unimaginable provokes the human beings on how to seek new energy to achieve our goals and objectives.</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9</a:t>
            </a:fld>
            <a:endParaRPr lang="en-US"/>
          </a:p>
        </p:txBody>
      </p:sp>
    </p:spTree>
    <p:extLst>
      <p:ext uri="{BB962C8B-B14F-4D97-AF65-F5344CB8AC3E}">
        <p14:creationId xmlns:p14="http://schemas.microsoft.com/office/powerpoint/2010/main" val="195541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Anyone who</a:t>
            </a:r>
            <a:r>
              <a:rPr lang="en-US" baseline="0" dirty="0" smtClean="0"/>
              <a:t> have watched magician in action would want to have the same abilities. All that human beings desire is to control even things that they cannot see. This is all the abilities that come with magic. Magic relates to human beings and provides an opportunity re evaluate themselves.</a:t>
            </a:r>
            <a:endParaRPr lang="en-US" dirty="0"/>
          </a:p>
        </p:txBody>
      </p:sp>
      <p:sp>
        <p:nvSpPr>
          <p:cNvPr id="4" name="Slide Number Placeholder 3"/>
          <p:cNvSpPr>
            <a:spLocks noGrp="1"/>
          </p:cNvSpPr>
          <p:nvPr>
            <p:ph type="sldNum" sz="quarter" idx="10"/>
          </p:nvPr>
        </p:nvSpPr>
        <p:spPr/>
        <p:txBody>
          <a:bodyPr/>
          <a:lstStyle/>
          <a:p>
            <a:fld id="{06502D7C-650C-4D69-B9C5-9825E1D53C0E}" type="slidenum">
              <a:rPr lang="en-US" smtClean="0"/>
              <a:t>10</a:t>
            </a:fld>
            <a:endParaRPr lang="en-US"/>
          </a:p>
        </p:txBody>
      </p:sp>
    </p:spTree>
    <p:extLst>
      <p:ext uri="{BB962C8B-B14F-4D97-AF65-F5344CB8AC3E}">
        <p14:creationId xmlns:p14="http://schemas.microsoft.com/office/powerpoint/2010/main" val="1023353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03A865E9-85F8-4C88-AE0C-55E5C2ACA539}" type="datetimeFigureOut">
              <a:rPr lang="en-US" smtClean="0"/>
              <a:t>5/23/2020</a:t>
            </a:fld>
            <a:endParaRPr lang="en-US"/>
          </a:p>
        </p:txBody>
      </p:sp>
      <p:sp>
        <p:nvSpPr>
          <p:cNvPr id="8" name="Slide Number Placeholder 7"/>
          <p:cNvSpPr>
            <a:spLocks noGrp="1"/>
          </p:cNvSpPr>
          <p:nvPr>
            <p:ph type="sldNum" sz="quarter" idx="11"/>
          </p:nvPr>
        </p:nvSpPr>
        <p:spPr/>
        <p:txBody>
          <a:bodyPr/>
          <a:lstStyle/>
          <a:p>
            <a:fld id="{27873247-749A-46AF-A0B6-088CA872B578}"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A865E9-85F8-4C88-AE0C-55E5C2ACA53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A865E9-85F8-4C88-AE0C-55E5C2ACA53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3A865E9-85F8-4C88-AE0C-55E5C2ACA53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73247-749A-46AF-A0B6-088CA872B578}"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3A865E9-85F8-4C88-AE0C-55E5C2ACA539}" type="datetimeFigureOut">
              <a:rPr lang="en-US" smtClean="0"/>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873247-749A-46AF-A0B6-088CA872B578}"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A865E9-85F8-4C88-AE0C-55E5C2ACA539}" type="datetimeFigureOut">
              <a:rPr lang="en-US" smtClean="0"/>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A865E9-85F8-4C88-AE0C-55E5C2ACA539}" type="datetimeFigureOut">
              <a:rPr lang="en-US" smtClean="0"/>
              <a:t>5/23/2020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865E9-85F8-4C88-AE0C-55E5C2ACA53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A865E9-85F8-4C88-AE0C-55E5C2ACA53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865E9-85F8-4C88-AE0C-55E5C2ACA53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A865E9-85F8-4C88-AE0C-55E5C2ACA53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873247-749A-46AF-A0B6-088CA872B57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03A865E9-85F8-4C88-AE0C-55E5C2ACA539}" type="datetimeFigureOut">
              <a:rPr lang="en-US" smtClean="0"/>
              <a:t>5/23/2020</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27873247-749A-46AF-A0B6-088CA872B578}"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MAGICAL ABILITY.</a:t>
            </a:r>
            <a:endParaRPr lang="en-US" dirty="0"/>
          </a:p>
        </p:txBody>
      </p:sp>
      <p:sp>
        <p:nvSpPr>
          <p:cNvPr id="3" name="Subtitle 2"/>
          <p:cNvSpPr>
            <a:spLocks noGrp="1"/>
          </p:cNvSpPr>
          <p:nvPr>
            <p:ph type="subTitle" idx="1"/>
          </p:nvPr>
        </p:nvSpPr>
        <p:spPr/>
        <p:txBody>
          <a:bodyPr/>
          <a:lstStyle/>
          <a:p>
            <a:r>
              <a:rPr lang="en-US" dirty="0" smtClean="0"/>
              <a:t>Doing the impossible.</a:t>
            </a:r>
            <a:endParaRPr lang="en-US" dirty="0"/>
          </a:p>
        </p:txBody>
      </p:sp>
    </p:spTree>
    <p:extLst>
      <p:ext uri="{BB962C8B-B14F-4D97-AF65-F5344CB8AC3E}">
        <p14:creationId xmlns:p14="http://schemas.microsoft.com/office/powerpoint/2010/main" val="2473031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315200" cy="1154097"/>
          </a:xfrm>
        </p:spPr>
        <p:txBody>
          <a:bodyPr/>
          <a:lstStyle/>
          <a:p>
            <a:r>
              <a:rPr lang="en-US" dirty="0" smtClean="0"/>
              <a:t>Definition and meaning.</a:t>
            </a:r>
            <a:endParaRPr lang="en-US" dirty="0"/>
          </a:p>
        </p:txBody>
      </p:sp>
      <p:sp>
        <p:nvSpPr>
          <p:cNvPr id="3" name="Content Placeholder 2"/>
          <p:cNvSpPr>
            <a:spLocks noGrp="1"/>
          </p:cNvSpPr>
          <p:nvPr>
            <p:ph idx="1"/>
          </p:nvPr>
        </p:nvSpPr>
        <p:spPr>
          <a:xfrm>
            <a:off x="533400" y="2133600"/>
            <a:ext cx="8610600" cy="3535363"/>
          </a:xfrm>
        </p:spPr>
        <p:txBody>
          <a:bodyPr>
            <a:normAutofit/>
          </a:bodyPr>
          <a:lstStyle/>
          <a:p>
            <a:r>
              <a:rPr lang="en-US" dirty="0" smtClean="0"/>
              <a:t>Magic ability is a symbolic archetype.</a:t>
            </a:r>
          </a:p>
          <a:p>
            <a:r>
              <a:rPr lang="en-US" dirty="0" smtClean="0"/>
              <a:t>It is associated with mystery and transformation, Russell, J. R. (2008).</a:t>
            </a:r>
          </a:p>
          <a:p>
            <a:r>
              <a:rPr lang="en-US" dirty="0" smtClean="0"/>
              <a:t>It is used to deceive, manipulate and alter the reality.</a:t>
            </a:r>
          </a:p>
          <a:p>
            <a:r>
              <a:rPr lang="en-US" dirty="0" smtClean="0"/>
              <a:t>Magician is a weaver, thinker and creator of sacred visions.</a:t>
            </a:r>
          </a:p>
          <a:p>
            <a:r>
              <a:rPr lang="en-US" dirty="0" smtClean="0"/>
              <a:t>Considered to be a divine ability.</a:t>
            </a:r>
            <a:endParaRPr lang="en-US" dirty="0"/>
          </a:p>
        </p:txBody>
      </p:sp>
    </p:spTree>
    <p:extLst>
      <p:ext uri="{BB962C8B-B14F-4D97-AF65-F5344CB8AC3E}">
        <p14:creationId xmlns:p14="http://schemas.microsoft.com/office/powerpoint/2010/main" val="371125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Religious background.</a:t>
            </a:r>
            <a:endParaRPr lang="en-US" dirty="0"/>
          </a:p>
        </p:txBody>
      </p:sp>
      <p:sp>
        <p:nvSpPr>
          <p:cNvPr id="3" name="Content Placeholder 2"/>
          <p:cNvSpPr>
            <a:spLocks noGrp="1"/>
          </p:cNvSpPr>
          <p:nvPr>
            <p:ph idx="1"/>
          </p:nvPr>
        </p:nvSpPr>
        <p:spPr/>
        <p:txBody>
          <a:bodyPr/>
          <a:lstStyle/>
          <a:p>
            <a:r>
              <a:rPr lang="en-US" dirty="0" smtClean="0"/>
              <a:t>Magic characters dates back to the bible.</a:t>
            </a:r>
          </a:p>
          <a:p>
            <a:r>
              <a:rPr lang="en-US" dirty="0" smtClean="0"/>
              <a:t>The ability of magician has been viewed as sacred and God given.</a:t>
            </a:r>
          </a:p>
          <a:p>
            <a:r>
              <a:rPr lang="en-US" dirty="0" smtClean="0"/>
              <a:t>The God in the bible has also performed some magical acts.</a:t>
            </a:r>
          </a:p>
          <a:p>
            <a:r>
              <a:rPr lang="en-US" dirty="0" smtClean="0"/>
              <a:t>Human beings needs magician to balance the reality and visions.</a:t>
            </a:r>
            <a:endParaRPr lang="en-US" dirty="0"/>
          </a:p>
        </p:txBody>
      </p:sp>
    </p:spTree>
    <p:extLst>
      <p:ext uri="{BB962C8B-B14F-4D97-AF65-F5344CB8AC3E}">
        <p14:creationId xmlns:p14="http://schemas.microsoft.com/office/powerpoint/2010/main" val="81697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a:t>
            </a:r>
            <a:endParaRPr lang="en-US" dirty="0"/>
          </a:p>
        </p:txBody>
      </p:sp>
      <p:sp>
        <p:nvSpPr>
          <p:cNvPr id="3" name="Content Placeholder 2"/>
          <p:cNvSpPr>
            <a:spLocks noGrp="1"/>
          </p:cNvSpPr>
          <p:nvPr>
            <p:ph idx="1"/>
          </p:nvPr>
        </p:nvSpPr>
        <p:spPr/>
        <p:txBody>
          <a:bodyPr/>
          <a:lstStyle/>
          <a:p>
            <a:r>
              <a:rPr lang="en-US" dirty="0" smtClean="0"/>
              <a:t>It is applicable in both literature real life.</a:t>
            </a:r>
          </a:p>
          <a:p>
            <a:r>
              <a:rPr lang="en-US" dirty="0" smtClean="0"/>
              <a:t>It involves reliance on faith.</a:t>
            </a:r>
          </a:p>
          <a:p>
            <a:r>
              <a:rPr lang="en-US" dirty="0" smtClean="0"/>
              <a:t>It’s the greatest because it reflects the hopes and desires of human beings.</a:t>
            </a:r>
          </a:p>
          <a:p>
            <a:r>
              <a:rPr lang="en-US" dirty="0" smtClean="0"/>
              <a:t>Magician is consulted for guidance and support.</a:t>
            </a:r>
          </a:p>
          <a:p>
            <a:r>
              <a:rPr lang="en-US" dirty="0" smtClean="0"/>
              <a:t>Connects literature to the factual world.</a:t>
            </a:r>
          </a:p>
        </p:txBody>
      </p:sp>
    </p:spTree>
    <p:extLst>
      <p:ext uri="{BB962C8B-B14F-4D97-AF65-F5344CB8AC3E}">
        <p14:creationId xmlns:p14="http://schemas.microsoft.com/office/powerpoint/2010/main" val="139251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and illustrations (1).</a:t>
            </a:r>
            <a:endParaRPr lang="en-US" dirty="0"/>
          </a:p>
        </p:txBody>
      </p:sp>
      <p:sp>
        <p:nvSpPr>
          <p:cNvPr id="3" name="Content Placeholder 2"/>
          <p:cNvSpPr>
            <a:spLocks noGrp="1"/>
          </p:cNvSpPr>
          <p:nvPr>
            <p:ph idx="1"/>
          </p:nvPr>
        </p:nvSpPr>
        <p:spPr/>
        <p:txBody>
          <a:bodyPr/>
          <a:lstStyle/>
          <a:p>
            <a:r>
              <a:rPr lang="en-US" dirty="0" smtClean="0"/>
              <a:t>Cameron black in the TV show ‘deception’ uses shows how magic and illusion can be used for greater good by solving crimes through magic.</a:t>
            </a:r>
          </a:p>
          <a:p>
            <a:r>
              <a:rPr lang="en-US" dirty="0" smtClean="0"/>
              <a:t>Magic although was being abused by framing Jonathan black, in the end it was used to clear his name from the accusations. His life was changed by magic.</a:t>
            </a:r>
          </a:p>
          <a:p>
            <a:pPr marL="0" indent="0">
              <a:buNone/>
            </a:pPr>
            <a:endParaRPr lang="en-US" dirty="0"/>
          </a:p>
        </p:txBody>
      </p:sp>
    </p:spTree>
    <p:extLst>
      <p:ext uri="{BB962C8B-B14F-4D97-AF65-F5344CB8AC3E}">
        <p14:creationId xmlns:p14="http://schemas.microsoft.com/office/powerpoint/2010/main" val="321879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and illustrations (2)</a:t>
            </a:r>
            <a:endParaRPr lang="en-US" dirty="0"/>
          </a:p>
        </p:txBody>
      </p:sp>
      <p:sp>
        <p:nvSpPr>
          <p:cNvPr id="3" name="Content Placeholder 2"/>
          <p:cNvSpPr>
            <a:spLocks noGrp="1"/>
          </p:cNvSpPr>
          <p:nvPr>
            <p:ph idx="1"/>
          </p:nvPr>
        </p:nvSpPr>
        <p:spPr/>
        <p:txBody>
          <a:bodyPr/>
          <a:lstStyle/>
          <a:p>
            <a:r>
              <a:rPr lang="en-US" dirty="0" smtClean="0"/>
              <a:t>Greek gods and Egyptian gods are believed to be magician and that’s how they are able to intervene in the life of human beings through provision, Jung, C. G. (2014). </a:t>
            </a:r>
            <a:endParaRPr lang="en-US" dirty="0"/>
          </a:p>
        </p:txBody>
      </p:sp>
    </p:spTree>
    <p:extLst>
      <p:ext uri="{BB962C8B-B14F-4D97-AF65-F5344CB8AC3E}">
        <p14:creationId xmlns:p14="http://schemas.microsoft.com/office/powerpoint/2010/main" val="891469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this archetype resonate with people.</a:t>
            </a:r>
            <a:endParaRPr lang="en-US" dirty="0"/>
          </a:p>
        </p:txBody>
      </p:sp>
      <p:sp>
        <p:nvSpPr>
          <p:cNvPr id="3" name="Content Placeholder 2"/>
          <p:cNvSpPr>
            <a:spLocks noGrp="1"/>
          </p:cNvSpPr>
          <p:nvPr>
            <p:ph idx="1"/>
          </p:nvPr>
        </p:nvSpPr>
        <p:spPr/>
        <p:txBody>
          <a:bodyPr>
            <a:normAutofit/>
          </a:bodyPr>
          <a:lstStyle/>
          <a:p>
            <a:r>
              <a:rPr lang="en-US" dirty="0" smtClean="0"/>
              <a:t>Have you ever found yourself that you know its only magic that can help you out?</a:t>
            </a:r>
          </a:p>
          <a:p>
            <a:r>
              <a:rPr lang="en-US" dirty="0" smtClean="0"/>
              <a:t>Some situations in life leads to desiring a sacred ability to save us, the ability to solve this calls for magic.</a:t>
            </a:r>
          </a:p>
          <a:p>
            <a:r>
              <a:rPr lang="en-US" dirty="0" smtClean="0"/>
              <a:t>Throughout our life we seek for the impossible to happen.</a:t>
            </a:r>
          </a:p>
          <a:p>
            <a:r>
              <a:rPr lang="en-US" dirty="0" smtClean="0"/>
              <a:t>Magic is the greatest archetype because it gives us ability to solve any situation no matter how difficult it seems.</a:t>
            </a:r>
          </a:p>
          <a:p>
            <a:endParaRPr lang="en-US" dirty="0"/>
          </a:p>
        </p:txBody>
      </p:sp>
    </p:spTree>
    <p:extLst>
      <p:ext uri="{BB962C8B-B14F-4D97-AF65-F5344CB8AC3E}">
        <p14:creationId xmlns:p14="http://schemas.microsoft.com/office/powerpoint/2010/main" val="389619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4400"/>
            <a:ext cx="7315200" cy="1154097"/>
          </a:xfrm>
        </p:spPr>
        <p:txBody>
          <a:bodyPr/>
          <a:lstStyle/>
          <a:p>
            <a:r>
              <a:rPr lang="en-US" dirty="0" smtClean="0"/>
              <a:t>Supernatural magicians.</a:t>
            </a:r>
            <a:endParaRPr lang="en-US" dirty="0"/>
          </a:p>
        </p:txBody>
      </p:sp>
      <p:sp>
        <p:nvSpPr>
          <p:cNvPr id="3" name="Content Placeholder 2"/>
          <p:cNvSpPr>
            <a:spLocks noGrp="1"/>
          </p:cNvSpPr>
          <p:nvPr>
            <p:ph idx="1"/>
          </p:nvPr>
        </p:nvSpPr>
        <p:spPr>
          <a:xfrm>
            <a:off x="381000" y="2133600"/>
            <a:ext cx="8229600" cy="4525963"/>
          </a:xfrm>
        </p:spPr>
        <p:txBody>
          <a:bodyPr/>
          <a:lstStyle/>
          <a:p>
            <a:r>
              <a:rPr lang="en-US" dirty="0" smtClean="0"/>
              <a:t>Sometimes this archetype can be seen in superheroes to intervene in a problem, Cubillos, C. (2009). </a:t>
            </a:r>
          </a:p>
          <a:p>
            <a:r>
              <a:rPr lang="en-US" dirty="0" smtClean="0"/>
              <a:t>Magician therefore can also be superheroes when the manipulate reality to save the day.</a:t>
            </a:r>
          </a:p>
          <a:p>
            <a:r>
              <a:rPr lang="en-US" dirty="0" smtClean="0"/>
              <a:t>In the TV series such as ‘the witcher’ the main character has magical powers that enable them to intervene.</a:t>
            </a:r>
            <a:endParaRPr lang="en-US" dirty="0"/>
          </a:p>
        </p:txBody>
      </p:sp>
    </p:spTree>
    <p:extLst>
      <p:ext uri="{BB962C8B-B14F-4D97-AF65-F5344CB8AC3E}">
        <p14:creationId xmlns:p14="http://schemas.microsoft.com/office/powerpoint/2010/main" val="1070207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Reflecting human nature.</a:t>
            </a:r>
            <a:endParaRPr lang="en-US" dirty="0"/>
          </a:p>
        </p:txBody>
      </p:sp>
      <p:sp>
        <p:nvSpPr>
          <p:cNvPr id="3" name="Content Placeholder 2"/>
          <p:cNvSpPr>
            <a:spLocks noGrp="1"/>
          </p:cNvSpPr>
          <p:nvPr>
            <p:ph idx="1"/>
          </p:nvPr>
        </p:nvSpPr>
        <p:spPr/>
        <p:txBody>
          <a:bodyPr/>
          <a:lstStyle/>
          <a:p>
            <a:r>
              <a:rPr lang="en-US" dirty="0" smtClean="0"/>
              <a:t>Magic is used to reflect desires of humans.</a:t>
            </a:r>
          </a:p>
          <a:p>
            <a:r>
              <a:rPr lang="en-US" dirty="0" smtClean="0"/>
              <a:t>As a human do you want to do the impossible.?</a:t>
            </a:r>
          </a:p>
          <a:p>
            <a:r>
              <a:rPr lang="en-US" dirty="0" smtClean="0"/>
              <a:t>Magic has been used also to reflect on the human challenges and weaknesses. Cubillos, C. (2009). </a:t>
            </a:r>
          </a:p>
          <a:p>
            <a:r>
              <a:rPr lang="en-US" dirty="0" smtClean="0"/>
              <a:t>It shows how far we are willing to go to achieve our dreams.</a:t>
            </a:r>
            <a:endParaRPr lang="en-US" dirty="0"/>
          </a:p>
        </p:txBody>
      </p:sp>
    </p:spTree>
    <p:extLst>
      <p:ext uri="{BB962C8B-B14F-4D97-AF65-F5344CB8AC3E}">
        <p14:creationId xmlns:p14="http://schemas.microsoft.com/office/powerpoint/2010/main" val="3946722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It is the archetype that each one would seek if given an opportunity.</a:t>
            </a:r>
          </a:p>
          <a:p>
            <a:r>
              <a:rPr lang="en-US" dirty="0" smtClean="0"/>
              <a:t>It enables human beings to re evaluate themselves at different levels.</a:t>
            </a:r>
          </a:p>
          <a:p>
            <a:r>
              <a:rPr lang="en-US" dirty="0" smtClean="0"/>
              <a:t>Apart from the entertainment magic is informative.</a:t>
            </a:r>
          </a:p>
          <a:p>
            <a:r>
              <a:rPr lang="en-US" dirty="0" smtClean="0"/>
              <a:t>It is relatable to humanity as everyone wants to do beyond their limits.</a:t>
            </a:r>
            <a:endParaRPr lang="en-US" dirty="0"/>
          </a:p>
        </p:txBody>
      </p:sp>
    </p:spTree>
    <p:extLst>
      <p:ext uri="{BB962C8B-B14F-4D97-AF65-F5344CB8AC3E}">
        <p14:creationId xmlns:p14="http://schemas.microsoft.com/office/powerpoint/2010/main" val="558335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sz="1600" dirty="0" smtClean="0"/>
              <a:t>Russell, J. R. (2008). Magic Mountains, Milky Seas, Dragon Slayers, and Other Zoroastrian Archetypes. Bulletin of the Asia Institute, 22, 57-77.</a:t>
            </a:r>
          </a:p>
          <a:p>
            <a:r>
              <a:rPr lang="en-US" sz="1600" dirty="0" smtClean="0"/>
              <a:t>Cubillos, C. (2009). Beyond magic realism and universal archetypes: Understanding Gabriel García Márquez. California State University, Dominguez Hills.</a:t>
            </a:r>
          </a:p>
          <a:p>
            <a:r>
              <a:rPr lang="en-US" sz="1600" dirty="0" smtClean="0"/>
              <a:t>Jung, C. G. (2014). The archetypes and the collective unconscious. Routledge.</a:t>
            </a:r>
            <a:endParaRPr lang="en-US" sz="1600" dirty="0"/>
          </a:p>
        </p:txBody>
      </p:sp>
    </p:spTree>
    <p:extLst>
      <p:ext uri="{BB962C8B-B14F-4D97-AF65-F5344CB8AC3E}">
        <p14:creationId xmlns:p14="http://schemas.microsoft.com/office/powerpoint/2010/main" val="38988665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227</TotalTime>
  <Words>1118</Words>
  <Application>Microsoft Office PowerPoint</Application>
  <PresentationFormat>On-screen Show (4:3)</PresentationFormat>
  <Paragraphs>65</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Wingdings</vt:lpstr>
      <vt:lpstr>Perspective</vt:lpstr>
      <vt:lpstr>THE MAGICAL ABILITY.</vt:lpstr>
      <vt:lpstr>Definition and meaning.</vt:lpstr>
      <vt:lpstr>Religious background.</vt:lpstr>
      <vt:lpstr>Relevance.</vt:lpstr>
      <vt:lpstr>Roles and illustrations (1).</vt:lpstr>
      <vt:lpstr>Roles and illustrations (2)</vt:lpstr>
      <vt:lpstr>How this archetype resonate with people.</vt:lpstr>
      <vt:lpstr>Supernatural magicians.</vt:lpstr>
      <vt:lpstr>Reflecting human nature.</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MAGICAL ABILITY.</dc:title>
  <dc:creator>kanyi</dc:creator>
  <cp:lastModifiedBy>hp</cp:lastModifiedBy>
  <cp:revision>24</cp:revision>
  <dcterms:created xsi:type="dcterms:W3CDTF">2020-05-22T19:16:05Z</dcterms:created>
  <dcterms:modified xsi:type="dcterms:W3CDTF">2020-05-22T23:32:31Z</dcterms:modified>
</cp:coreProperties>
</file>